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30"/>
  </p:notesMasterIdLst>
  <p:handoutMasterIdLst>
    <p:handoutMasterId r:id="rId31"/>
  </p:handoutMasterIdLst>
  <p:sldIdLst>
    <p:sldId id="414" r:id="rId6"/>
    <p:sldId id="476" r:id="rId7"/>
    <p:sldId id="477" r:id="rId8"/>
    <p:sldId id="478" r:id="rId9"/>
    <p:sldId id="450" r:id="rId10"/>
    <p:sldId id="449" r:id="rId11"/>
    <p:sldId id="339" r:id="rId12"/>
    <p:sldId id="448" r:id="rId13"/>
    <p:sldId id="340" r:id="rId14"/>
    <p:sldId id="341" r:id="rId15"/>
    <p:sldId id="343" r:id="rId16"/>
    <p:sldId id="446" r:id="rId17"/>
    <p:sldId id="422" r:id="rId18"/>
    <p:sldId id="346" r:id="rId19"/>
    <p:sldId id="347" r:id="rId20"/>
    <p:sldId id="348" r:id="rId21"/>
    <p:sldId id="421" r:id="rId22"/>
    <p:sldId id="405" r:id="rId23"/>
    <p:sldId id="360" r:id="rId24"/>
    <p:sldId id="362" r:id="rId25"/>
    <p:sldId id="460" r:id="rId26"/>
    <p:sldId id="447" r:id="rId27"/>
    <p:sldId id="367" r:id="rId28"/>
    <p:sldId id="370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8000"/>
    <a:srgbClr val="E2614F"/>
    <a:srgbClr val="E26100"/>
    <a:srgbClr val="FFFF66"/>
    <a:srgbClr val="FFCC66"/>
    <a:srgbClr val="CCCC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036" autoAdjust="0"/>
    <p:restoredTop sz="86391" autoAdjust="0"/>
  </p:normalViewPr>
  <p:slideViewPr>
    <p:cSldViewPr>
      <p:cViewPr>
        <p:scale>
          <a:sx n="75" d="100"/>
          <a:sy n="75" d="100"/>
        </p:scale>
        <p:origin x="-74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40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</a:defRPr>
            </a:lvl1pPr>
          </a:lstStyle>
          <a:p>
            <a:pPr>
              <a:defRPr/>
            </a:pPr>
            <a:fld id="{6EA3935B-B017-4266-9A53-3DD4E5203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A6E7A46F-0F92-4EEA-856C-5012E5F82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52" tIns="48277" rIns="96552" bIns="48277" anchor="b"/>
          <a:lstStyle/>
          <a:p>
            <a:pPr algn="r" defTabSz="965200"/>
            <a:fld id="{7A980FFD-4282-4E9B-B5EC-60750F4409F0}" type="slidenum">
              <a:rPr lang="en-US" sz="1200"/>
              <a:pPr algn="r" defTabSz="965200"/>
              <a:t>1</a:t>
            </a:fld>
            <a:endParaRPr lang="en-US" sz="120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2475"/>
            <a:ext cx="5851525" cy="4318000"/>
          </a:xfrm>
          <a:noFill/>
          <a:ln/>
        </p:spPr>
        <p:txBody>
          <a:bodyPr lIns="96552" tIns="48277" rIns="96552" bIns="4827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6653" tIns="48327" rIns="96653" bIns="4832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6653" tIns="48327" rIns="96653" bIns="4832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53" tIns="48327" rIns="96653" bIns="4832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2475"/>
            <a:ext cx="5851525" cy="4318000"/>
          </a:xfrm>
          <a:noFill/>
          <a:ln/>
        </p:spPr>
        <p:txBody>
          <a:bodyPr lIns="96653" tIns="48327" rIns="96653" bIns="4832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6653" tIns="48327" rIns="96653" bIns="4832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6653" tIns="48327" rIns="96653" bIns="4832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7425" cy="3597275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2475"/>
            <a:ext cx="5851525" cy="4316413"/>
          </a:xfrm>
          <a:noFill/>
          <a:ln/>
        </p:spPr>
        <p:txBody>
          <a:bodyPr lIns="96653" tIns="48327" rIns="96653" bIns="4832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61" tIns="47731" rIns="95461" bIns="47731" anchor="b"/>
          <a:lstStyle/>
          <a:p>
            <a:pPr algn="r" defTabSz="954088"/>
            <a:fld id="{CBBA2E65-7F00-4148-AFDB-BE5B3FE82D5A}" type="slidenum">
              <a:rPr lang="en-US" sz="1200"/>
              <a:pPr algn="r" defTabSz="954088"/>
              <a:t>23</a:t>
            </a:fld>
            <a:endParaRPr lang="en-US" sz="120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61" tIns="47731" rIns="95461" bIns="47731" anchor="b"/>
          <a:lstStyle/>
          <a:p>
            <a:pPr algn="r" defTabSz="954088"/>
            <a:fld id="{A162831E-B1A0-4F7A-B2D9-1DE0337B927E}" type="slidenum">
              <a:rPr lang="en-US" sz="1200"/>
              <a:pPr algn="r" defTabSz="954088"/>
              <a:t>24</a:t>
            </a:fld>
            <a:endParaRPr lang="en-US" sz="120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3112" cy="4322762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61" tIns="47731" rIns="95461" bIns="47731" anchor="b"/>
          <a:lstStyle/>
          <a:p>
            <a:pPr algn="r" defTabSz="954088"/>
            <a:fld id="{5B1F9AF0-0FE9-452A-B231-2C83C0AE4434}" type="slidenum">
              <a:rPr lang="en-US" sz="1200"/>
              <a:pPr algn="r" defTabSz="954088"/>
              <a:t>10</a:t>
            </a:fld>
            <a:endParaRPr lang="en-US" sz="120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61" tIns="47731" rIns="95461" bIns="47731" anchor="b"/>
          <a:lstStyle/>
          <a:p>
            <a:pPr algn="r" defTabSz="954088"/>
            <a:fld id="{B3916080-5E4B-48C8-A311-100494423C75}" type="slidenum">
              <a:rPr lang="en-US" sz="1200"/>
              <a:pPr algn="r" defTabSz="954088"/>
              <a:t>11</a:t>
            </a:fld>
            <a:endParaRPr lang="en-US" sz="120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</p:spPr>
        <p:txBody>
          <a:bodyPr lIns="95461" tIns="47731" rIns="95461" bIns="47731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52" tIns="48277" rIns="96552" bIns="48277" anchor="b"/>
          <a:lstStyle/>
          <a:p>
            <a:pPr algn="r" defTabSz="965200"/>
            <a:fld id="{1571517A-C846-4170-AE3A-44B5587FCA5C}" type="slidenum">
              <a:rPr lang="en-US" sz="1200"/>
              <a:pPr algn="r" defTabSz="965200"/>
              <a:t>13</a:t>
            </a:fld>
            <a:endParaRPr lang="en-US" sz="120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2475"/>
            <a:ext cx="5851525" cy="4318000"/>
          </a:xfrm>
          <a:noFill/>
          <a:ln/>
        </p:spPr>
        <p:txBody>
          <a:bodyPr lIns="96552" tIns="48277" rIns="96552" bIns="48277"/>
          <a:lstStyle/>
          <a:p>
            <a:pPr eaLnBrk="1" hangingPunct="1"/>
            <a:endParaRPr lang="en-US" smtClean="0">
              <a:latin typeface="Arial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46BD-963B-4AF7-A41F-7E507CA3C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FCEE9-FBC0-420E-8BCE-773E41F6D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D90D-05C4-4147-8EC2-5632D638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1FFC-F624-45E7-8319-5F8A66B4A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88201-D892-4456-9D17-8DD747486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9B93-F76A-4835-ADD3-8FEDD8F05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5FDF3-77AB-4602-89A4-B05F78C86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E4397-805B-4131-8CD8-8234249E0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05091-7266-4DB8-B034-1E12D0636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4DB60-7A63-4E7A-88DC-98CEB86B1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137D7-3373-4FE5-8955-17BFF418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6" name="Picture 9" descr="logo white board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6172200"/>
            <a:ext cx="4841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 txBox="1">
            <a:spLocks noChangeArrowheads="1"/>
          </p:cNvSpPr>
          <p:nvPr userDrawn="1"/>
        </p:nvSpPr>
        <p:spPr>
          <a:xfrm>
            <a:off x="685800" y="6400800"/>
            <a:ext cx="7543800" cy="304800"/>
          </a:xfrm>
          <a:prstGeom prst="rect">
            <a:avLst/>
          </a:prstGeom>
          <a:ln/>
        </p:spPr>
        <p:txBody>
          <a:bodyPr anchor="ctr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50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The Cloud Institute for Sustainability Education,</a:t>
            </a:r>
            <a:r>
              <a:rPr lang="en-US" sz="950" baseline="0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licensed under a </a:t>
            </a:r>
            <a:r>
              <a:rPr lang="en-US" sz="950" u="sng" baseline="0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Creative Commons Attribution-Noncommercial-Share Alike 3.0 United States License</a:t>
            </a:r>
            <a:endParaRPr lang="en-US" sz="950" dirty="0" smtClean="0"/>
          </a:p>
          <a:p>
            <a:pPr>
              <a:defRPr/>
            </a:pPr>
            <a:endParaRPr lang="en-US" sz="1100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6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6324600"/>
            <a:ext cx="600213" cy="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charset="-128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533400" y="914400"/>
            <a:ext cx="77930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4400" b="1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81000" y="1981200"/>
            <a:ext cx="845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  <a:cs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  <a:cs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  <a:cs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0" y="251460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>
                <a:latin typeface="Calibri" pitchFamily="34" charset="0"/>
                <a:cs typeface="Calibri" pitchFamily="34" charset="0"/>
              </a:rPr>
              <a:t>What do we want to sustain?</a:t>
            </a:r>
          </a:p>
          <a:p>
            <a:pPr algn="ctr" eaLnBrk="0" hangingPunct="0"/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800" b="1" dirty="0">
                <a:latin typeface="Calibri" pitchFamily="34" charset="0"/>
                <a:cs typeface="Calibri" pitchFamily="34" charset="0"/>
              </a:rPr>
              <a:t>For whom?</a:t>
            </a:r>
          </a:p>
          <a:p>
            <a:pPr algn="ctr" eaLnBrk="0" hangingPunct="0"/>
            <a:r>
              <a:rPr lang="en-US" sz="2800" b="1" dirty="0">
                <a:latin typeface="Calibri" pitchFamily="34" charset="0"/>
                <a:cs typeface="Calibri" pitchFamily="34" charset="0"/>
              </a:rPr>
              <a:t> For how long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algn="ctr" eaLnBrk="0" hangingPunct="0"/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How can education contribute to the future we want?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pPr algn="ctr" eaLnBrk="0" hangingPunct="0"/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06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a typeface="ＭＳ Ｐゴシック" pitchFamily="-111" charset="-128"/>
              </a:rPr>
              <a:t>So What Kind of Future </a:t>
            </a:r>
            <a:br>
              <a:rPr lang="en-US" b="1" dirty="0" smtClean="0">
                <a:solidFill>
                  <a:schemeClr val="accent2"/>
                </a:solidFill>
                <a:ea typeface="ＭＳ Ｐゴシック" pitchFamily="-111" charset="-128"/>
              </a:rPr>
            </a:br>
            <a:r>
              <a:rPr lang="en-US" b="1" dirty="0" smtClean="0">
                <a:solidFill>
                  <a:schemeClr val="accent2"/>
                </a:solidFill>
                <a:ea typeface="ＭＳ Ｐゴシック" pitchFamily="-111" charset="-128"/>
              </a:rPr>
              <a:t>do we</a:t>
            </a:r>
            <a:r>
              <a:rPr lang="en-US" dirty="0" smtClean="0">
                <a:solidFill>
                  <a:schemeClr val="accent2"/>
                </a:solidFill>
                <a:ea typeface="ＭＳ Ｐゴシック" pitchFamily="-111" charset="-128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ea typeface="ＭＳ Ｐゴシック" pitchFamily="-111" charset="-128"/>
              </a:rPr>
              <a:t>Want?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28600" y="3810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Why Educate for Sustainability?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81000" y="2286000"/>
            <a:ext cx="845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We have to </a:t>
            </a:r>
            <a:r>
              <a:rPr lang="en-US" sz="2800" b="1" i="1" dirty="0">
                <a:latin typeface="Calibri" pitchFamily="34" charset="0"/>
                <a:cs typeface="Calibri" pitchFamily="34" charset="0"/>
              </a:rPr>
              <a:t>learn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how to live well in our places without undermining their ability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sustain us over time. </a:t>
            </a:r>
          </a:p>
          <a:p>
            <a:pPr marL="342900" indent="-342900" algn="ctr">
              <a:spcBef>
                <a:spcPct val="20000"/>
              </a:spcBef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	The foundations of our knowledge, skills, and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habits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of mind are cultivated in our schools.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276600" y="3276600"/>
            <a:ext cx="563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Garamond" pitchFamily="18" charset="0"/>
            </a:endParaRPr>
          </a:p>
          <a:p>
            <a:r>
              <a:rPr lang="en-US" sz="2400" b="1">
                <a:latin typeface="Garamond" pitchFamily="18" charset="0"/>
              </a:rPr>
              <a:t/>
            </a:r>
            <a:br>
              <a:rPr lang="en-US" sz="2400" b="1">
                <a:latin typeface="Garamond" pitchFamily="18" charset="0"/>
              </a:rPr>
            </a:br>
            <a:endParaRPr lang="en-US" sz="2400" b="1">
              <a:latin typeface="Garamond" pitchFamily="18" charset="0"/>
            </a:endParaRPr>
          </a:p>
        </p:txBody>
      </p:sp>
      <p:grpSp>
        <p:nvGrpSpPr>
          <p:cNvPr id="96259" name="Diagram 3"/>
          <p:cNvGrpSpPr>
            <a:grpSpLocks noChangeAspect="1"/>
          </p:cNvGrpSpPr>
          <p:nvPr/>
        </p:nvGrpSpPr>
        <p:grpSpPr bwMode="auto">
          <a:xfrm>
            <a:off x="-1752600" y="1219200"/>
            <a:ext cx="7391400" cy="4064000"/>
            <a:chOff x="912" y="1022"/>
            <a:chExt cx="3937" cy="2165"/>
          </a:xfrm>
        </p:grpSpPr>
        <p:sp>
          <p:nvSpPr>
            <p:cNvPr id="96262" name="AutoShape 4"/>
            <p:cNvSpPr>
              <a:spLocks noChangeAspect="1" noChangeArrowheads="1" noTextEdit="1"/>
            </p:cNvSpPr>
            <p:nvPr/>
          </p:nvSpPr>
          <p:spPr bwMode="auto">
            <a:xfrm>
              <a:off x="912" y="1022"/>
              <a:ext cx="3937" cy="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6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Questions to Consider</a:t>
            </a:r>
          </a:p>
        </p:txBody>
      </p:sp>
      <p:sp>
        <p:nvSpPr>
          <p:cNvPr id="9626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905000"/>
            <a:ext cx="6248400" cy="4525963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z="2800" b="1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What are we already doing?</a:t>
            </a:r>
          </a:p>
          <a:p>
            <a:pPr marL="514350" indent="-514350" eaLnBrk="1" hangingPunct="1">
              <a:buFontTx/>
              <a:buAutoNum type="arabicPeriod"/>
            </a:pPr>
            <a:endParaRPr lang="en-US" sz="2800" b="1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b="1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What might we want to change?</a:t>
            </a:r>
          </a:p>
          <a:p>
            <a:pPr marL="514350" indent="-514350" eaLnBrk="1" hangingPunct="1">
              <a:buFontTx/>
              <a:buAutoNum type="arabicPeriod"/>
            </a:pPr>
            <a:endParaRPr lang="en-US" sz="2800" b="1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b="1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What do we need to stop doing?</a:t>
            </a:r>
          </a:p>
          <a:p>
            <a:pPr marL="514350" indent="-514350" eaLnBrk="1" hangingPunct="1">
              <a:buFontTx/>
              <a:buAutoNum type="arabicPeriod"/>
            </a:pPr>
            <a:endParaRPr lang="en-US" sz="2800" b="1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b="1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What do we need to start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cloud-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0" y="1905000"/>
            <a:ext cx="43815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0" y="4762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The Cloud Institute </a:t>
            </a:r>
          </a:p>
          <a:p>
            <a:pPr algn="ctr"/>
            <a:r>
              <a:rPr lang="en-US" sz="2800" b="1" dirty="0">
                <a:solidFill>
                  <a:srgbClr val="E26100"/>
                </a:solidFill>
                <a:latin typeface="Calibri" pitchFamily="34" charset="0"/>
                <a:cs typeface="Calibri" pitchFamily="34" charset="0"/>
              </a:rPr>
              <a:t>Education for Sustainability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ＭＳ Ｐゴシック" pitchFamily="-111" charset="-128"/>
              </a:rPr>
              <a:t>The Learning Self</a:t>
            </a:r>
          </a:p>
        </p:txBody>
      </p:sp>
      <p:pic>
        <p:nvPicPr>
          <p:cNvPr id="102403" name="Picture 10" descr="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0500" y="1408113"/>
            <a:ext cx="6223000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4" name="Picture 7" descr="learning self_km071910 copy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1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279650" y="533400"/>
            <a:ext cx="4806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en-US" sz="4400" b="1">
                <a:solidFill>
                  <a:schemeClr val="accent2"/>
                </a:solidFill>
                <a:latin typeface="Palatino Linotype" pitchFamily="18" charset="0"/>
              </a:rPr>
              <a:t>The Learning Self</a:t>
            </a:r>
          </a:p>
          <a:p>
            <a:pPr algn="ctr">
              <a:tabLst>
                <a:tab pos="457200" algn="l"/>
              </a:tabLst>
            </a:pPr>
            <a:r>
              <a:rPr lang="en-US" sz="2800" b="1">
                <a:solidFill>
                  <a:srgbClr val="E2614F"/>
                </a:solidFill>
                <a:latin typeface="Palatino Linotype" pitchFamily="18" charset="0"/>
              </a:rPr>
              <a:t>Core Attitudes </a:t>
            </a:r>
          </a:p>
        </p:txBody>
      </p:sp>
      <p:grpSp>
        <p:nvGrpSpPr>
          <p:cNvPr id="103427" name="Diagram 9"/>
          <p:cNvGrpSpPr>
            <a:grpSpLocks noChangeAspect="1"/>
          </p:cNvGrpSpPr>
          <p:nvPr/>
        </p:nvGrpSpPr>
        <p:grpSpPr bwMode="auto">
          <a:xfrm>
            <a:off x="-1600200" y="1371600"/>
            <a:ext cx="5334000" cy="2933700"/>
            <a:chOff x="912" y="1022"/>
            <a:chExt cx="3937" cy="2165"/>
          </a:xfrm>
        </p:grpSpPr>
        <p:sp>
          <p:nvSpPr>
            <p:cNvPr id="10344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912" y="1022"/>
              <a:ext cx="3937" cy="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28" name="Group 22"/>
          <p:cNvGrpSpPr>
            <a:grpSpLocks/>
          </p:cNvGrpSpPr>
          <p:nvPr/>
        </p:nvGrpSpPr>
        <p:grpSpPr bwMode="auto">
          <a:xfrm>
            <a:off x="1447800" y="2209800"/>
            <a:ext cx="6324600" cy="3962400"/>
            <a:chOff x="2819400" y="2286000"/>
            <a:chExt cx="6324600" cy="3962400"/>
          </a:xfrm>
        </p:grpSpPr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2819400" y="4648200"/>
              <a:ext cx="1992313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 sz="1800" b="1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Motivation</a:t>
              </a:r>
              <a:endParaRPr lang="en-US" sz="18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431" name="Text Box 26"/>
            <p:cNvSpPr txBox="1">
              <a:spLocks noChangeArrowheads="1"/>
            </p:cNvSpPr>
            <p:nvPr/>
          </p:nvSpPr>
          <p:spPr bwMode="auto">
            <a:xfrm>
              <a:off x="7151687" y="4572000"/>
              <a:ext cx="1992313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Sense of Self</a:t>
              </a:r>
              <a:endParaRPr lang="en-US" sz="18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432" name="Oval 28"/>
            <p:cNvSpPr>
              <a:spLocks noChangeArrowheads="1"/>
            </p:cNvSpPr>
            <p:nvPr/>
          </p:nvSpPr>
          <p:spPr bwMode="auto">
            <a:xfrm>
              <a:off x="4343400" y="3124200"/>
              <a:ext cx="3246438" cy="232092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433" name="Oval 3"/>
            <p:cNvSpPr>
              <a:spLocks noChangeArrowheads="1"/>
            </p:cNvSpPr>
            <p:nvPr/>
          </p:nvSpPr>
          <p:spPr bwMode="auto">
            <a:xfrm>
              <a:off x="3048000" y="2286000"/>
              <a:ext cx="5943600" cy="3962400"/>
            </a:xfrm>
            <a:prstGeom prst="ellipse">
              <a:avLst/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434" name="Text Box 32"/>
            <p:cNvSpPr txBox="1">
              <a:spLocks noChangeArrowheads="1"/>
            </p:cNvSpPr>
            <p:nvPr/>
          </p:nvSpPr>
          <p:spPr bwMode="auto">
            <a:xfrm>
              <a:off x="4883150" y="2509838"/>
              <a:ext cx="1841500" cy="398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Ethics</a:t>
              </a:r>
              <a:endParaRPr lang="en-US" sz="18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435" name="Oval 40"/>
            <p:cNvSpPr>
              <a:spLocks noChangeArrowheads="1"/>
            </p:cNvSpPr>
            <p:nvPr/>
          </p:nvSpPr>
          <p:spPr bwMode="auto">
            <a:xfrm>
              <a:off x="5321300" y="3783013"/>
              <a:ext cx="1198563" cy="973137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436" name="Text Box 41"/>
            <p:cNvSpPr txBox="1">
              <a:spLocks noChangeArrowheads="1"/>
            </p:cNvSpPr>
            <p:nvPr/>
          </p:nvSpPr>
          <p:spPr bwMode="auto">
            <a:xfrm>
              <a:off x="5562600" y="3886200"/>
              <a:ext cx="77470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latin typeface="Calibri" pitchFamily="34" charset="0"/>
                  <a:cs typeface="Calibri" pitchFamily="34" charset="0"/>
                </a:rPr>
                <a:t>Potential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 b="1" dirty="0">
                  <a:latin typeface="Calibri" pitchFamily="34" charset="0"/>
                  <a:cs typeface="Calibri" pitchFamily="34" charset="0"/>
                </a:rPr>
                <a:t> &amp;</a:t>
              </a:r>
            </a:p>
            <a:p>
              <a:pPr algn="ctr">
                <a:spcBef>
                  <a:spcPct val="50000"/>
                </a:spcBef>
              </a:pPr>
              <a:r>
                <a:rPr lang="en-US" sz="1200" b="1" dirty="0">
                  <a:latin typeface="Calibri" pitchFamily="34" charset="0"/>
                  <a:cs typeface="Calibri" pitchFamily="34" charset="0"/>
                </a:rPr>
                <a:t> Purpose</a:t>
              </a:r>
            </a:p>
          </p:txBody>
        </p:sp>
        <p:sp>
          <p:nvSpPr>
            <p:cNvPr id="103437" name="Text Box 42"/>
            <p:cNvSpPr txBox="1">
              <a:spLocks noChangeArrowheads="1"/>
            </p:cNvSpPr>
            <p:nvPr/>
          </p:nvSpPr>
          <p:spPr bwMode="auto">
            <a:xfrm>
              <a:off x="4737100" y="3557588"/>
              <a:ext cx="7032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Calibri" pitchFamily="34" charset="0"/>
                  <a:cs typeface="Calibri" pitchFamily="34" charset="0"/>
                </a:rPr>
                <a:t>Brain &amp; Mind</a:t>
              </a:r>
            </a:p>
          </p:txBody>
        </p:sp>
        <p:sp>
          <p:nvSpPr>
            <p:cNvPr id="103438" name="Text Box 43"/>
            <p:cNvSpPr txBox="1">
              <a:spLocks noChangeArrowheads="1"/>
            </p:cNvSpPr>
            <p:nvPr/>
          </p:nvSpPr>
          <p:spPr bwMode="auto">
            <a:xfrm>
              <a:off x="4572000" y="4419600"/>
              <a:ext cx="838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Calibri" pitchFamily="34" charset="0"/>
                  <a:cs typeface="Calibri" pitchFamily="34" charset="0"/>
                </a:rPr>
                <a:t>Personal Story</a:t>
              </a:r>
            </a:p>
          </p:txBody>
        </p:sp>
        <p:sp>
          <p:nvSpPr>
            <p:cNvPr id="103439" name="Text Box 44"/>
            <p:cNvSpPr txBox="1">
              <a:spLocks noChangeArrowheads="1"/>
            </p:cNvSpPr>
            <p:nvPr/>
          </p:nvSpPr>
          <p:spPr bwMode="auto">
            <a:xfrm>
              <a:off x="6492875" y="4606925"/>
              <a:ext cx="844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Calibri" pitchFamily="34" charset="0"/>
                  <a:cs typeface="Calibri" pitchFamily="34" charset="0"/>
                </a:rPr>
                <a:t>Learning  Styles</a:t>
              </a:r>
            </a:p>
          </p:txBody>
        </p:sp>
        <p:sp>
          <p:nvSpPr>
            <p:cNvPr id="103440" name="Text Box 45"/>
            <p:cNvSpPr txBox="1">
              <a:spLocks noChangeArrowheads="1"/>
            </p:cNvSpPr>
            <p:nvPr/>
          </p:nvSpPr>
          <p:spPr bwMode="auto">
            <a:xfrm>
              <a:off x="6400800" y="3505200"/>
              <a:ext cx="1123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Calibri" pitchFamily="34" charset="0"/>
                  <a:cs typeface="Calibri" pitchFamily="34" charset="0"/>
                </a:rPr>
                <a:t>Multiple Intelligences</a:t>
              </a:r>
            </a:p>
          </p:txBody>
        </p:sp>
        <p:sp>
          <p:nvSpPr>
            <p:cNvPr id="103441" name="Text Box 32"/>
            <p:cNvSpPr txBox="1">
              <a:spLocks noChangeArrowheads="1"/>
            </p:cNvSpPr>
            <p:nvPr/>
          </p:nvSpPr>
          <p:spPr bwMode="auto">
            <a:xfrm>
              <a:off x="5105400" y="5638800"/>
              <a:ext cx="1841500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Empathy</a:t>
              </a:r>
              <a:endParaRPr lang="en-US" sz="18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442" name="Text Box 6"/>
            <p:cNvSpPr txBox="1">
              <a:spLocks noChangeArrowheads="1"/>
            </p:cNvSpPr>
            <p:nvPr/>
          </p:nvSpPr>
          <p:spPr bwMode="auto">
            <a:xfrm>
              <a:off x="6781800" y="3200400"/>
              <a:ext cx="1992313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 sz="1800" b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Compassion</a:t>
              </a:r>
              <a:endParaRPr lang="en-US" sz="18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3443" name="Text Box 26"/>
            <p:cNvSpPr txBox="1">
              <a:spLocks noChangeArrowheads="1"/>
            </p:cNvSpPr>
            <p:nvPr/>
          </p:nvSpPr>
          <p:spPr bwMode="auto">
            <a:xfrm>
              <a:off x="3048000" y="3200400"/>
              <a:ext cx="1992313" cy="40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 sz="1800" b="1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Mindfulness</a:t>
              </a:r>
              <a:endParaRPr lang="en-US" sz="18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103429" name="Picture 24" descr="learning self_km071910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479119" y="533311"/>
            <a:ext cx="41857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en-US" sz="4400" b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The Learning Self</a:t>
            </a:r>
          </a:p>
          <a:p>
            <a:pPr algn="ctr">
              <a:tabLst>
                <a:tab pos="457200" algn="l"/>
              </a:tabLst>
            </a:pPr>
            <a:r>
              <a:rPr lang="en-US" sz="2800" b="1">
                <a:solidFill>
                  <a:srgbClr val="E26100"/>
                </a:solidFill>
                <a:latin typeface="Calibri" pitchFamily="34" charset="0"/>
                <a:cs typeface="Calibri" pitchFamily="34" charset="0"/>
              </a:rPr>
              <a:t>Core Processes and Skills</a:t>
            </a:r>
          </a:p>
        </p:txBody>
      </p:sp>
      <p:sp>
        <p:nvSpPr>
          <p:cNvPr id="104451" name="Text Box 11"/>
          <p:cNvSpPr txBox="1">
            <a:spLocks noChangeArrowheads="1"/>
          </p:cNvSpPr>
          <p:nvPr/>
        </p:nvSpPr>
        <p:spPr bwMode="auto">
          <a:xfrm>
            <a:off x="3429000" y="4724400"/>
            <a:ext cx="228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en-US" sz="16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1676400" y="44450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en-US" sz="16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453" name="Text Box 7"/>
          <p:cNvSpPr txBox="1">
            <a:spLocks noChangeArrowheads="1"/>
          </p:cNvSpPr>
          <p:nvPr/>
        </p:nvSpPr>
        <p:spPr bwMode="auto">
          <a:xfrm>
            <a:off x="2514600" y="48006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Deep Learning </a:t>
            </a:r>
          </a:p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&amp; Deep Thinking</a:t>
            </a:r>
            <a:endParaRPr lang="en-US" sz="20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454" name="Text Box 8"/>
          <p:cNvSpPr txBox="1">
            <a:spLocks noChangeArrowheads="1"/>
          </p:cNvSpPr>
          <p:nvPr/>
        </p:nvSpPr>
        <p:spPr bwMode="auto">
          <a:xfrm>
            <a:off x="4800600" y="48006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Engaging Diversity</a:t>
            </a:r>
            <a:endParaRPr lang="en-US" sz="20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455" name="Text Box 9"/>
          <p:cNvSpPr txBox="1">
            <a:spLocks noChangeArrowheads="1"/>
          </p:cNvSpPr>
          <p:nvPr/>
        </p:nvSpPr>
        <p:spPr bwMode="auto">
          <a:xfrm>
            <a:off x="1981200" y="3505200"/>
            <a:ext cx="1847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Participation &amp; Leadership</a:t>
            </a:r>
            <a:endParaRPr lang="en-US" sz="20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456" name="Text Box 10"/>
          <p:cNvSpPr txBox="1">
            <a:spLocks noChangeArrowheads="1"/>
          </p:cNvSpPr>
          <p:nvPr/>
        </p:nvSpPr>
        <p:spPr bwMode="auto">
          <a:xfrm>
            <a:off x="3581400" y="22860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Applied Systems Thinking</a:t>
            </a:r>
            <a:endParaRPr lang="en-US" sz="20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457" name="Text Box 12"/>
          <p:cNvSpPr txBox="1">
            <a:spLocks noChangeArrowheads="1"/>
          </p:cNvSpPr>
          <p:nvPr/>
        </p:nvSpPr>
        <p:spPr bwMode="auto">
          <a:xfrm>
            <a:off x="4648200" y="35052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Visioning, Lateral Thinking &amp; Creativity</a:t>
            </a:r>
            <a:endParaRPr lang="en-US" sz="20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458" name="Oval 17"/>
          <p:cNvSpPr>
            <a:spLocks noChangeArrowheads="1"/>
          </p:cNvSpPr>
          <p:nvPr/>
        </p:nvSpPr>
        <p:spPr bwMode="auto">
          <a:xfrm>
            <a:off x="1714500" y="1905000"/>
            <a:ext cx="5715000" cy="4419600"/>
          </a:xfrm>
          <a:prstGeom prst="ellips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4459" name="Picture 18" descr="learning self_km071910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27038"/>
            <a:ext cx="8229600" cy="14017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ea typeface="ＭＳ Ｐゴシック" pitchFamily="-111" charset="-128"/>
              </a:rPr>
              <a:t>The Learning Self</a:t>
            </a:r>
            <a:br>
              <a:rPr lang="en-US" b="1" smtClean="0">
                <a:solidFill>
                  <a:schemeClr val="accent2"/>
                </a:solidFill>
                <a:ea typeface="ＭＳ Ｐゴシック" pitchFamily="-111" charset="-128"/>
              </a:rPr>
            </a:br>
            <a:r>
              <a:rPr lang="en-US" sz="2800" b="1" smtClean="0">
                <a:solidFill>
                  <a:srgbClr val="E26100"/>
                </a:solidFill>
                <a:ea typeface="ＭＳ Ｐゴシック" pitchFamily="-111" charset="-128"/>
              </a:rPr>
              <a:t>Core Knowledge</a:t>
            </a:r>
          </a:p>
        </p:txBody>
      </p:sp>
      <p:grpSp>
        <p:nvGrpSpPr>
          <p:cNvPr id="105475" name="Group 16"/>
          <p:cNvGrpSpPr>
            <a:grpSpLocks/>
          </p:cNvGrpSpPr>
          <p:nvPr/>
        </p:nvGrpSpPr>
        <p:grpSpPr bwMode="auto">
          <a:xfrm>
            <a:off x="1714500" y="1905000"/>
            <a:ext cx="5715000" cy="4419600"/>
            <a:chOff x="1632" y="1152"/>
            <a:chExt cx="3600" cy="2784"/>
          </a:xfrm>
        </p:grpSpPr>
        <p:sp>
          <p:nvSpPr>
            <p:cNvPr id="105477" name="Oval 17"/>
            <p:cNvSpPr>
              <a:spLocks noChangeArrowheads="1"/>
            </p:cNvSpPr>
            <p:nvPr/>
          </p:nvSpPr>
          <p:spPr bwMode="auto">
            <a:xfrm>
              <a:off x="1632" y="1152"/>
              <a:ext cx="3600" cy="2784"/>
            </a:xfrm>
            <a:prstGeom prst="ellipse">
              <a:avLst/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5478" name="Text Box 18"/>
            <p:cNvSpPr txBox="1">
              <a:spLocks noChangeArrowheads="1"/>
            </p:cNvSpPr>
            <p:nvPr/>
          </p:nvSpPr>
          <p:spPr bwMode="auto">
            <a:xfrm>
              <a:off x="2976" y="1344"/>
              <a:ext cx="120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pitchFamily="34" charset="0"/>
                  <a:cs typeface="Calibri" pitchFamily="34" charset="0"/>
                </a:rPr>
                <a:t>Cultural Preservation and Transformation</a:t>
              </a:r>
            </a:p>
          </p:txBody>
        </p:sp>
        <p:sp>
          <p:nvSpPr>
            <p:cNvPr id="105479" name="Text Box 19"/>
            <p:cNvSpPr txBox="1">
              <a:spLocks noChangeArrowheads="1"/>
            </p:cNvSpPr>
            <p:nvPr/>
          </p:nvSpPr>
          <p:spPr bwMode="auto">
            <a:xfrm>
              <a:off x="1968" y="1680"/>
              <a:ext cx="12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libri" pitchFamily="34" charset="0"/>
                  <a:cs typeface="Calibri" pitchFamily="34" charset="0"/>
                </a:rPr>
                <a:t>Responsible Local/ Global Citizenship</a:t>
              </a:r>
            </a:p>
          </p:txBody>
        </p:sp>
        <p:sp>
          <p:nvSpPr>
            <p:cNvPr id="105480" name="Text Box 20"/>
            <p:cNvSpPr txBox="1">
              <a:spLocks noChangeArrowheads="1"/>
            </p:cNvSpPr>
            <p:nvPr/>
          </p:nvSpPr>
          <p:spPr bwMode="auto">
            <a:xfrm>
              <a:off x="1776" y="2112"/>
              <a:ext cx="13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cs typeface="Calibri" pitchFamily="34" charset="0"/>
                </a:rPr>
                <a:t>Dynamics of Systems and Change</a:t>
              </a:r>
            </a:p>
          </p:txBody>
        </p:sp>
        <p:sp>
          <p:nvSpPr>
            <p:cNvPr id="105481" name="Text Box 21"/>
            <p:cNvSpPr txBox="1">
              <a:spLocks noChangeArrowheads="1"/>
            </p:cNvSpPr>
            <p:nvPr/>
          </p:nvSpPr>
          <p:spPr bwMode="auto">
            <a:xfrm>
              <a:off x="3216" y="3264"/>
              <a:ext cx="115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cs typeface="Calibri" pitchFamily="34" charset="0"/>
                </a:rPr>
                <a:t>Natural Laws and Ecological Principles</a:t>
              </a:r>
            </a:p>
          </p:txBody>
        </p:sp>
        <p:sp>
          <p:nvSpPr>
            <p:cNvPr id="105482" name="Text Box 22"/>
            <p:cNvSpPr txBox="1">
              <a:spLocks noChangeArrowheads="1"/>
            </p:cNvSpPr>
            <p:nvPr/>
          </p:nvSpPr>
          <p:spPr bwMode="auto">
            <a:xfrm>
              <a:off x="2016" y="2640"/>
              <a:ext cx="11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cs typeface="Calibri" pitchFamily="34" charset="0"/>
                </a:rPr>
                <a:t>Sustainable Economics</a:t>
              </a:r>
            </a:p>
          </p:txBody>
        </p:sp>
        <p:sp>
          <p:nvSpPr>
            <p:cNvPr id="105483" name="Text Box 23"/>
            <p:cNvSpPr txBox="1">
              <a:spLocks noChangeArrowheads="1"/>
            </p:cNvSpPr>
            <p:nvPr/>
          </p:nvSpPr>
          <p:spPr bwMode="auto">
            <a:xfrm>
              <a:off x="3984" y="2736"/>
              <a:ext cx="115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cs typeface="Calibri" pitchFamily="34" charset="0"/>
                </a:rPr>
                <a:t>Inventing and Affecting the Future</a:t>
              </a:r>
            </a:p>
          </p:txBody>
        </p:sp>
        <p:sp>
          <p:nvSpPr>
            <p:cNvPr id="105484" name="Text Box 24"/>
            <p:cNvSpPr txBox="1">
              <a:spLocks noChangeArrowheads="1"/>
            </p:cNvSpPr>
            <p:nvPr/>
          </p:nvSpPr>
          <p:spPr bwMode="auto">
            <a:xfrm>
              <a:off x="4032" y="2112"/>
              <a:ext cx="11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cs typeface="Calibri" pitchFamily="34" charset="0"/>
                </a:rPr>
                <a:t>Multiple Perspectives</a:t>
              </a:r>
            </a:p>
          </p:txBody>
        </p:sp>
        <p:sp>
          <p:nvSpPr>
            <p:cNvPr id="105485" name="Text Box 25"/>
            <p:cNvSpPr txBox="1">
              <a:spLocks noChangeArrowheads="1"/>
            </p:cNvSpPr>
            <p:nvPr/>
          </p:nvSpPr>
          <p:spPr bwMode="auto">
            <a:xfrm>
              <a:off x="4032" y="1680"/>
              <a:ext cx="720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bIns="9144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cs typeface="Calibri" pitchFamily="34" charset="0"/>
                </a:rPr>
                <a:t>Strong Sense of Place</a:t>
              </a:r>
            </a:p>
          </p:txBody>
        </p:sp>
        <p:sp>
          <p:nvSpPr>
            <p:cNvPr id="105486" name="Text Box 26"/>
            <p:cNvSpPr txBox="1">
              <a:spLocks noChangeArrowheads="1"/>
            </p:cNvSpPr>
            <p:nvPr/>
          </p:nvSpPr>
          <p:spPr bwMode="auto">
            <a:xfrm>
              <a:off x="2256" y="3120"/>
              <a:ext cx="9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cs typeface="Calibri" pitchFamily="34" charset="0"/>
                </a:rPr>
                <a:t>Healthy  Commons</a:t>
              </a:r>
            </a:p>
          </p:txBody>
        </p:sp>
      </p:grpSp>
      <p:pic>
        <p:nvPicPr>
          <p:cNvPr id="105476" name="Picture 19" descr="learning self_km071910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Diagram 3"/>
          <p:cNvGrpSpPr>
            <a:grpSpLocks noChangeAspect="1"/>
          </p:cNvGrpSpPr>
          <p:nvPr/>
        </p:nvGrpSpPr>
        <p:grpSpPr bwMode="auto">
          <a:xfrm>
            <a:off x="-1600200" y="1371600"/>
            <a:ext cx="5334000" cy="2933700"/>
            <a:chOff x="912" y="1022"/>
            <a:chExt cx="3937" cy="2165"/>
          </a:xfrm>
        </p:grpSpPr>
        <p:sp>
          <p:nvSpPr>
            <p:cNvPr id="1147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912" y="1022"/>
              <a:ext cx="3937" cy="2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14691" name="Group 25"/>
          <p:cNvGrpSpPr>
            <a:grpSpLocks/>
          </p:cNvGrpSpPr>
          <p:nvPr/>
        </p:nvGrpSpPr>
        <p:grpSpPr bwMode="auto">
          <a:xfrm>
            <a:off x="1528763" y="1905000"/>
            <a:ext cx="6088062" cy="4343400"/>
            <a:chOff x="2819400" y="1905000"/>
            <a:chExt cx="6088063" cy="4343400"/>
          </a:xfrm>
        </p:grpSpPr>
        <p:sp>
          <p:nvSpPr>
            <p:cNvPr id="114696" name="Text Box 35"/>
            <p:cNvSpPr txBox="1">
              <a:spLocks noChangeArrowheads="1"/>
            </p:cNvSpPr>
            <p:nvPr/>
          </p:nvSpPr>
          <p:spPr bwMode="auto">
            <a:xfrm>
              <a:off x="3805237" y="3429000"/>
              <a:ext cx="2738437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Authentic Instruction &amp; Assessment</a:t>
              </a:r>
            </a:p>
          </p:txBody>
        </p:sp>
        <p:sp>
          <p:nvSpPr>
            <p:cNvPr id="114697" name="Oval 25"/>
            <p:cNvSpPr>
              <a:spLocks noChangeArrowheads="1"/>
            </p:cNvSpPr>
            <p:nvPr/>
          </p:nvSpPr>
          <p:spPr bwMode="auto">
            <a:xfrm>
              <a:off x="3276600" y="1905000"/>
              <a:ext cx="5630863" cy="4343400"/>
            </a:xfrm>
            <a:prstGeom prst="ellipse">
              <a:avLst/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66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4698" name="Text Box 32"/>
            <p:cNvSpPr txBox="1">
              <a:spLocks noChangeArrowheads="1"/>
            </p:cNvSpPr>
            <p:nvPr/>
          </p:nvSpPr>
          <p:spPr bwMode="auto">
            <a:xfrm>
              <a:off x="3200400" y="3733800"/>
              <a:ext cx="1828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Learner-Centered</a:t>
              </a:r>
            </a:p>
          </p:txBody>
        </p:sp>
        <p:sp>
          <p:nvSpPr>
            <p:cNvPr id="114699" name="Text Box 33"/>
            <p:cNvSpPr txBox="1">
              <a:spLocks noChangeArrowheads="1"/>
            </p:cNvSpPr>
            <p:nvPr/>
          </p:nvSpPr>
          <p:spPr bwMode="auto">
            <a:xfrm>
              <a:off x="7005638" y="3429000"/>
              <a:ext cx="1482725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Place-Based</a:t>
              </a:r>
            </a:p>
            <a:p>
              <a:pPr algn="ctr"/>
              <a:endParaRPr lang="en-US">
                <a:solidFill>
                  <a:schemeClr val="accent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4700" name="Text Box 34"/>
            <p:cNvSpPr txBox="1">
              <a:spLocks noChangeArrowheads="1"/>
            </p:cNvSpPr>
            <p:nvPr/>
          </p:nvSpPr>
          <p:spPr bwMode="auto">
            <a:xfrm>
              <a:off x="6705600" y="3733800"/>
              <a:ext cx="2101850" cy="411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Standards Driven</a:t>
              </a:r>
            </a:p>
          </p:txBody>
        </p:sp>
        <p:sp>
          <p:nvSpPr>
            <p:cNvPr id="114701" name="Text Box 36"/>
            <p:cNvSpPr txBox="1">
              <a:spLocks noChangeArrowheads="1"/>
            </p:cNvSpPr>
            <p:nvPr/>
          </p:nvSpPr>
          <p:spPr bwMode="auto">
            <a:xfrm>
              <a:off x="2819400" y="4114800"/>
              <a:ext cx="2663825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Project-Based</a:t>
              </a:r>
            </a:p>
          </p:txBody>
        </p:sp>
        <p:sp>
          <p:nvSpPr>
            <p:cNvPr id="114702" name="Rectangle 37"/>
            <p:cNvSpPr>
              <a:spLocks noChangeArrowheads="1"/>
            </p:cNvSpPr>
            <p:nvPr/>
          </p:nvSpPr>
          <p:spPr bwMode="auto">
            <a:xfrm>
              <a:off x="7129463" y="4079875"/>
              <a:ext cx="13589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Interdisciplinary</a:t>
              </a:r>
            </a:p>
          </p:txBody>
        </p:sp>
        <p:sp>
          <p:nvSpPr>
            <p:cNvPr id="114703" name="Rectangle 38"/>
            <p:cNvSpPr>
              <a:spLocks noChangeArrowheads="1"/>
            </p:cNvSpPr>
            <p:nvPr/>
          </p:nvSpPr>
          <p:spPr bwMode="auto">
            <a:xfrm>
              <a:off x="4010025" y="4803775"/>
              <a:ext cx="14430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Applied Learning</a:t>
              </a:r>
            </a:p>
          </p:txBody>
        </p:sp>
        <p:sp>
          <p:nvSpPr>
            <p:cNvPr id="114704" name="Rectangle 39"/>
            <p:cNvSpPr>
              <a:spLocks noChangeArrowheads="1"/>
            </p:cNvSpPr>
            <p:nvPr/>
          </p:nvSpPr>
          <p:spPr bwMode="auto">
            <a:xfrm>
              <a:off x="4038600" y="5257800"/>
              <a:ext cx="159370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Assessment-Driven</a:t>
              </a:r>
            </a:p>
          </p:txBody>
        </p:sp>
        <p:sp>
          <p:nvSpPr>
            <p:cNvPr id="114705" name="Text Box 40"/>
            <p:cNvSpPr txBox="1">
              <a:spLocks noChangeArrowheads="1"/>
            </p:cNvSpPr>
            <p:nvPr/>
          </p:nvSpPr>
          <p:spPr bwMode="auto">
            <a:xfrm>
              <a:off x="6386513" y="4514850"/>
              <a:ext cx="2101850" cy="407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Cooperative Learning</a:t>
              </a:r>
            </a:p>
          </p:txBody>
        </p:sp>
        <p:sp>
          <p:nvSpPr>
            <p:cNvPr id="114706" name="Text Box 41"/>
            <p:cNvSpPr txBox="1">
              <a:spLocks noChangeArrowheads="1"/>
            </p:cNvSpPr>
            <p:nvPr/>
          </p:nvSpPr>
          <p:spPr bwMode="auto">
            <a:xfrm>
              <a:off x="5029200" y="2743200"/>
              <a:ext cx="2819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Constructivist Approach to Teaching</a:t>
              </a:r>
            </a:p>
            <a:p>
              <a:r>
                <a:rPr lang="en-US" i="1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          </a:t>
              </a:r>
            </a:p>
          </p:txBody>
        </p:sp>
        <p:sp>
          <p:nvSpPr>
            <p:cNvPr id="114707" name="Text Box 43"/>
            <p:cNvSpPr txBox="1">
              <a:spLocks noChangeArrowheads="1"/>
            </p:cNvSpPr>
            <p:nvPr/>
          </p:nvSpPr>
          <p:spPr bwMode="auto">
            <a:xfrm>
              <a:off x="6096000" y="5181600"/>
              <a:ext cx="210185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Service Learning</a:t>
              </a:r>
            </a:p>
          </p:txBody>
        </p:sp>
        <p:sp>
          <p:nvSpPr>
            <p:cNvPr id="114708" name="Text Box 44"/>
            <p:cNvSpPr txBox="1">
              <a:spLocks noChangeArrowheads="1"/>
            </p:cNvSpPr>
            <p:nvPr/>
          </p:nvSpPr>
          <p:spPr bwMode="auto">
            <a:xfrm>
              <a:off x="5181600" y="5600700"/>
              <a:ext cx="2362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Understanding by Design</a:t>
              </a:r>
            </a:p>
          </p:txBody>
        </p:sp>
        <p:sp>
          <p:nvSpPr>
            <p:cNvPr id="114709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3935413" y="2270125"/>
              <a:ext cx="4308475" cy="21717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269316"/>
                </a:avLst>
              </a:prstTxWarp>
            </a:bodyPr>
            <a:lstStyle/>
            <a:p>
              <a:pPr algn="ctr"/>
              <a:r>
                <a:rPr lang="en-US" sz="2400" kern="10">
                  <a:ln w="6350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>
                      <a:alpha val="96861"/>
                    </a:srgbClr>
                  </a:solidFill>
                  <a:latin typeface="Calibri" pitchFamily="34" charset="0"/>
                  <a:cs typeface="Calibri" pitchFamily="34" charset="0"/>
                </a:rPr>
                <a:t>Class as a Learning Community</a:t>
              </a:r>
            </a:p>
          </p:txBody>
        </p:sp>
        <p:sp>
          <p:nvSpPr>
            <p:cNvPr id="114710" name="Text Box 36"/>
            <p:cNvSpPr txBox="1">
              <a:spLocks noChangeArrowheads="1"/>
            </p:cNvSpPr>
            <p:nvPr/>
          </p:nvSpPr>
          <p:spPr bwMode="auto">
            <a:xfrm>
              <a:off x="3736975" y="4467225"/>
              <a:ext cx="266382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Differentiated</a:t>
              </a:r>
            </a:p>
          </p:txBody>
        </p:sp>
        <p:sp>
          <p:nvSpPr>
            <p:cNvPr id="114711" name="Text Box 32"/>
            <p:cNvSpPr txBox="1">
              <a:spLocks noChangeArrowheads="1"/>
            </p:cNvSpPr>
            <p:nvPr/>
          </p:nvSpPr>
          <p:spPr bwMode="auto">
            <a:xfrm>
              <a:off x="5029200" y="4191000"/>
              <a:ext cx="1828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Reflective Practice</a:t>
              </a:r>
            </a:p>
          </p:txBody>
        </p:sp>
        <p:sp>
          <p:nvSpPr>
            <p:cNvPr id="114712" name="Text Box 36"/>
            <p:cNvSpPr txBox="1">
              <a:spLocks noChangeArrowheads="1"/>
            </p:cNvSpPr>
            <p:nvPr/>
          </p:nvSpPr>
          <p:spPr bwMode="auto">
            <a:xfrm>
              <a:off x="5181600" y="3810000"/>
              <a:ext cx="16002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Inquiry-based</a:t>
              </a:r>
            </a:p>
          </p:txBody>
        </p:sp>
        <p:sp>
          <p:nvSpPr>
            <p:cNvPr id="114713" name="Text Box 36"/>
            <p:cNvSpPr txBox="1">
              <a:spLocks noChangeArrowheads="1"/>
            </p:cNvSpPr>
            <p:nvPr/>
          </p:nvSpPr>
          <p:spPr bwMode="auto">
            <a:xfrm>
              <a:off x="5791200" y="4800600"/>
              <a:ext cx="16002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Writing Process</a:t>
              </a:r>
            </a:p>
          </p:txBody>
        </p:sp>
      </p:grpSp>
      <p:grpSp>
        <p:nvGrpSpPr>
          <p:cNvPr id="114692" name="Group 28"/>
          <p:cNvGrpSpPr>
            <a:grpSpLocks/>
          </p:cNvGrpSpPr>
          <p:nvPr/>
        </p:nvGrpSpPr>
        <p:grpSpPr bwMode="auto">
          <a:xfrm>
            <a:off x="503238" y="304800"/>
            <a:ext cx="8137525" cy="1143000"/>
            <a:chOff x="228600" y="304800"/>
            <a:chExt cx="8135938" cy="1143000"/>
          </a:xfrm>
        </p:grpSpPr>
        <p:sp>
          <p:nvSpPr>
            <p:cNvPr id="114694" name="Rectangle 2"/>
            <p:cNvSpPr>
              <a:spLocks noChangeArrowheads="1"/>
            </p:cNvSpPr>
            <p:nvPr/>
          </p:nvSpPr>
          <p:spPr bwMode="auto">
            <a:xfrm>
              <a:off x="838200" y="533400"/>
              <a:ext cx="7526338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tabLst>
                  <a:tab pos="457200" algn="l"/>
                </a:tabLst>
              </a:pPr>
              <a:r>
                <a:rPr lang="en-US" sz="4400" b="1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The Learning Classroom</a:t>
              </a:r>
              <a:endParaRPr lang="en-US" sz="4400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14695" name="Picture 27" descr="learning classroom_km071910 copy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304800"/>
              <a:ext cx="11430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4693" name="TextBox 25"/>
          <p:cNvSpPr txBox="1">
            <a:spLocks noChangeArrowheads="1"/>
          </p:cNvSpPr>
          <p:nvPr/>
        </p:nvSpPr>
        <p:spPr bwMode="auto">
          <a:xfrm>
            <a:off x="4038600" y="3124200"/>
            <a:ext cx="1862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Technology Integration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90600" y="2514600"/>
            <a:ext cx="7239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schools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that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learn,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everyone is encouraged to keep thinking, innovating, collaborating, talking candidly, improving their capabilities, self-correcting, and making personal commitments </a:t>
            </a:r>
          </a:p>
          <a:p>
            <a:pPr algn="ctr"/>
            <a:r>
              <a:rPr lang="en-US" sz="2800" dirty="0">
                <a:latin typeface="Calibri" pitchFamily="34" charset="0"/>
                <a:cs typeface="Calibri" pitchFamily="34" charset="0"/>
              </a:rPr>
              <a:t>to a shared future…</a:t>
            </a:r>
          </a:p>
          <a:p>
            <a:r>
              <a:rPr lang="en-US" sz="28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800" b="1" dirty="0">
                <a:latin typeface="Calibri" pitchFamily="34" charset="0"/>
                <a:cs typeface="Calibri" pitchFamily="34" charset="0"/>
              </a:rPr>
            </a:b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685800" y="6096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Schools that Learn for</a:t>
            </a:r>
            <a:r>
              <a:rPr lang="en-US" sz="44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EfS</a:t>
            </a:r>
          </a:p>
        </p:txBody>
      </p:sp>
      <p:pic>
        <p:nvPicPr>
          <p:cNvPr id="115716" name="Picture 10" descr="schools that learn_km071910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10" descr="plant procurement investments_km071910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43000" y="2743200"/>
            <a:ext cx="70104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Calibri" pitchFamily="34" charset="0"/>
                <a:cs typeface="Calibri" pitchFamily="34" charset="0"/>
              </a:rPr>
              <a:t>Green buildings, regenerative designs, green rooftops, no waste, energy efficiency, use of regional materials, healthiness, cost savings, recycled materials, social and environmental responsibility…</a:t>
            </a:r>
          </a:p>
          <a:p>
            <a:pPr algn="ctr"/>
            <a:r>
              <a:rPr lang="en-US" sz="28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800" b="1" dirty="0">
                <a:latin typeface="Calibri" pitchFamily="34" charset="0"/>
                <a:cs typeface="Calibri" pitchFamily="34" charset="0"/>
              </a:rPr>
            </a:b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1219200" y="6096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Physical Plant, Procurement, </a:t>
            </a:r>
            <a:endParaRPr lang="en-US" sz="4400" b="1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4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4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Investments</a:t>
            </a:r>
            <a:r>
              <a:rPr lang="en-US" sz="2800" b="1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en-US" sz="4400" b="1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EfS</a:t>
            </a:r>
          </a:p>
        </p:txBody>
      </p:sp>
      <p:sp>
        <p:nvSpPr>
          <p:cNvPr id="117765" name="Line 21"/>
          <p:cNvSpPr>
            <a:spLocks noChangeShapeType="1"/>
          </p:cNvSpPr>
          <p:nvPr/>
        </p:nvSpPr>
        <p:spPr bwMode="auto">
          <a:xfrm flipV="1">
            <a:off x="2743200" y="4267200"/>
            <a:ext cx="1143000" cy="304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7766" name="Line 22"/>
          <p:cNvSpPr>
            <a:spLocks noChangeShapeType="1"/>
          </p:cNvSpPr>
          <p:nvPr/>
        </p:nvSpPr>
        <p:spPr bwMode="auto">
          <a:xfrm flipV="1">
            <a:off x="2590800" y="4267200"/>
            <a:ext cx="1219200" cy="3048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0" y="-286590"/>
            <a:ext cx="65" cy="5731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DC8115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-225035"/>
            <a:ext cx="65" cy="4500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0" y="-225035"/>
            <a:ext cx="65" cy="4500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685800" y="998326"/>
            <a:ext cx="8458200" cy="41433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Palatino Linotype" pitchFamily="18" charset="0"/>
              </a:rPr>
              <a:t>Sustainability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“The possibility that human and other life </a:t>
            </a:r>
          </a:p>
          <a:p>
            <a:pPr algn="ctr"/>
            <a:r>
              <a:rPr lang="en-US" sz="2800" dirty="0" smtClean="0"/>
              <a:t>will flourish on the planet forever”  </a:t>
            </a:r>
          </a:p>
          <a:p>
            <a:pPr algn="ctr"/>
            <a:r>
              <a:rPr lang="en-US" sz="2800" dirty="0" smtClean="0">
                <a:solidFill>
                  <a:srgbClr val="E2614F"/>
                </a:solidFill>
              </a:rPr>
              <a:t>John R. </a:t>
            </a:r>
            <a:r>
              <a:rPr lang="en-US" sz="2800" dirty="0" err="1" smtClean="0">
                <a:solidFill>
                  <a:srgbClr val="E2614F"/>
                </a:solidFill>
              </a:rPr>
              <a:t>Ehrenfeld</a:t>
            </a:r>
            <a:endParaRPr lang="en-US" sz="2800" dirty="0" smtClean="0">
              <a:solidFill>
                <a:srgbClr val="E2614F"/>
              </a:solidFill>
              <a:latin typeface="Helvetic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3"/>
          <p:cNvSpPr>
            <a:spLocks noChangeArrowheads="1"/>
          </p:cNvSpPr>
          <p:nvPr/>
        </p:nvSpPr>
        <p:spPr bwMode="auto">
          <a:xfrm>
            <a:off x="0" y="611188"/>
            <a:ext cx="9906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Communities that Learn </a:t>
            </a:r>
          </a:p>
          <a:p>
            <a:pPr algn="ctr"/>
            <a:r>
              <a:rPr lang="en-US" sz="44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for EfS</a:t>
            </a:r>
          </a:p>
        </p:txBody>
      </p:sp>
      <p:sp>
        <p:nvSpPr>
          <p:cNvPr id="118787" name="Text Box 19"/>
          <p:cNvSpPr txBox="1">
            <a:spLocks noChangeArrowheads="1"/>
          </p:cNvSpPr>
          <p:nvPr/>
        </p:nvSpPr>
        <p:spPr bwMode="auto">
          <a:xfrm>
            <a:off x="533400" y="2819400"/>
            <a:ext cx="8229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alibri" pitchFamily="34" charset="0"/>
                <a:cs typeface="Calibri" pitchFamily="34" charset="0"/>
              </a:rPr>
              <a:t>Everyone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businesses, local government, community members, etc.)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encouraged to keep thinking, innovating, collaborating, talking candidly, improving their capabilities, self-correcting, and making personal commitments to a shared future…</a:t>
            </a:r>
          </a:p>
          <a:p>
            <a:pPr algn="ctr"/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8788" name="Picture 8" descr="communities that learn_km071910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8100"/>
            <a:ext cx="8001000" cy="17145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Aligned Frameworks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295400"/>
            <a:ext cx="6324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Common Core Standards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Character Education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Understanding by Design (Wiggins)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Growth Mindset (</a:t>
            </a:r>
            <a:r>
              <a:rPr lang="en-US" sz="2800" dirty="0" err="1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Dweck</a:t>
            </a: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The Entrepreneurial Mindset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Partnership for 21</a:t>
            </a:r>
            <a:r>
              <a:rPr lang="en-US" sz="2800" baseline="300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st</a:t>
            </a: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Century Skills (Kay)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Cultural Competency (Steven Jones)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Social-Emotional Intelligence Attributes (</a:t>
            </a:r>
            <a:r>
              <a:rPr lang="en-US" sz="2800" dirty="0" err="1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Goleman</a:t>
            </a: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Habits of Mind (Costa and </a:t>
            </a:r>
            <a:r>
              <a:rPr lang="en-US" sz="2800" dirty="0" err="1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Kallick</a:t>
            </a: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Whole New Mind (Daniel Pink)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Neuro</a:t>
            </a: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-Leadership (David Rock)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cloud-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285184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The Cloud Institute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French Script MT" pitchFamily="66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9144000" cy="990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The Cloud Institute at Work</a:t>
            </a:r>
            <a:endParaRPr lang="en-US" b="1" i="1" dirty="0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2286000"/>
            <a:ext cx="5257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Consulting and Coaching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Curriculum Design &amp; Mapping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Gap/Strength Assessment &amp;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Organizational Learning &amp;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Leadership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Curriculum Materials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Units of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Full Courses of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Assessment Tools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Professional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Research and Development</a:t>
            </a:r>
          </a:p>
        </p:txBody>
      </p:sp>
      <p:sp>
        <p:nvSpPr>
          <p:cNvPr id="710662" name="Rectangle 6"/>
          <p:cNvSpPr>
            <a:spLocks noChangeArrowheads="1"/>
          </p:cNvSpPr>
          <p:nvPr/>
        </p:nvSpPr>
        <p:spPr bwMode="auto">
          <a:xfrm>
            <a:off x="0" y="1371600"/>
            <a:ext cx="21336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i="1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Awareness</a:t>
            </a:r>
            <a:r>
              <a:rPr lang="en-US" sz="3200" b="1" i="1" dirty="0">
                <a:latin typeface="Calibri" pitchFamily="34" charset="0"/>
                <a:cs typeface="Calibri" pitchFamily="34" charset="0"/>
              </a:rPr>
              <a:t> </a:t>
            </a:r>
            <a:endParaRPr lang="en-US" sz="3200" b="1" i="1" dirty="0">
              <a:solidFill>
                <a:schemeClr val="folHlin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0663" name="Rectangle 7"/>
          <p:cNvSpPr>
            <a:spLocks noChangeArrowheads="1"/>
          </p:cNvSpPr>
          <p:nvPr/>
        </p:nvSpPr>
        <p:spPr bwMode="auto">
          <a:xfrm>
            <a:off x="7162800" y="1371600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>
                <a:latin typeface="Calibri" pitchFamily="34" charset="0"/>
                <a:cs typeface="Calibri" pitchFamily="34" charset="0"/>
              </a:rPr>
              <a:t>Leadership</a:t>
            </a:r>
            <a:r>
              <a:rPr lang="en-US" sz="3200" b="1" i="1" dirty="0">
                <a:latin typeface="Calibri" pitchFamily="34" charset="0"/>
                <a:cs typeface="Calibri" pitchFamily="34" charset="0"/>
              </a:rPr>
              <a:t> </a:t>
            </a:r>
            <a:endParaRPr lang="en-US" sz="3200" b="1" i="1" dirty="0">
              <a:solidFill>
                <a:schemeClr val="folHlin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0664" name="Rectangle 8"/>
          <p:cNvSpPr>
            <a:spLocks noChangeArrowheads="1"/>
          </p:cNvSpPr>
          <p:nvPr/>
        </p:nvSpPr>
        <p:spPr bwMode="auto">
          <a:xfrm>
            <a:off x="5562379" y="1371600"/>
            <a:ext cx="1981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>
                <a:latin typeface="Calibri" pitchFamily="34" charset="0"/>
                <a:cs typeface="Calibri" pitchFamily="34" charset="0"/>
              </a:rPr>
              <a:t>Design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 </a:t>
            </a:r>
            <a:endParaRPr lang="en-US" sz="3200" b="1" i="1" dirty="0">
              <a:solidFill>
                <a:schemeClr val="folHlin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0665" name="Rectangle 9"/>
          <p:cNvSpPr>
            <a:spLocks noChangeArrowheads="1"/>
          </p:cNvSpPr>
          <p:nvPr/>
        </p:nvSpPr>
        <p:spPr bwMode="auto">
          <a:xfrm>
            <a:off x="2273183" y="1371600"/>
            <a:ext cx="32894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>
                <a:latin typeface="Calibri" pitchFamily="34" charset="0"/>
                <a:cs typeface="Calibri" pitchFamily="34" charset="0"/>
              </a:rPr>
              <a:t>Skill Development</a:t>
            </a:r>
            <a:r>
              <a:rPr lang="en-US" sz="3200" b="1" i="1" dirty="0">
                <a:latin typeface="Calibri" pitchFamily="34" charset="0"/>
                <a:cs typeface="Calibri" pitchFamily="34" charset="0"/>
              </a:rPr>
              <a:t> </a:t>
            </a:r>
            <a:endParaRPr lang="en-US" sz="3200" b="1" i="1" dirty="0">
              <a:solidFill>
                <a:schemeClr val="folHlin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02 -0.0044 L 0.05798 -0.004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10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701 -0.0044 L 0.05799 -0.00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771 -0.0044 L 0.04062 -0.00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10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1667 -3.33333E-6 L 0 -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10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58" grpId="0" animBg="1"/>
      <p:bldP spid="710662" grpId="0"/>
      <p:bldP spid="710663" grpId="0"/>
      <p:bldP spid="710664" grpId="0"/>
      <p:bldP spid="71066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81000" y="27432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www.cloudinstitute.org/contact-us</a:t>
            </a:r>
            <a:endParaRPr lang="en-US" sz="44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4931" name="Rectangle 5"/>
          <p:cNvSpPr>
            <a:spLocks noChangeArrowheads="1"/>
          </p:cNvSpPr>
          <p:nvPr/>
        </p:nvSpPr>
        <p:spPr bwMode="auto">
          <a:xfrm>
            <a:off x="1066800" y="53340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Contact Information</a:t>
            </a:r>
          </a:p>
          <a:p>
            <a:pPr algn="ctr"/>
            <a:endParaRPr lang="en-US" sz="1800" b="1" dirty="0">
              <a:solidFill>
                <a:srgbClr val="3399FF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0" y="-286590"/>
            <a:ext cx="65" cy="5731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DC8115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-225035"/>
            <a:ext cx="65" cy="4500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0" y="-225035"/>
            <a:ext cx="65" cy="4500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685800" y="1105018"/>
            <a:ext cx="7992573" cy="4574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Palatino Linotype" pitchFamily="18" charset="0"/>
              </a:rPr>
              <a:t>Sustainability</a:t>
            </a:r>
          </a:p>
          <a:p>
            <a:pPr algn="ctr"/>
            <a:endParaRPr lang="en-US" sz="28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"A sustainable society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 one that is far-seeing enough,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flexible enough,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nd wise enough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not to undermine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ither its physical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 its social systems of support.”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DC8115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E2614F"/>
                </a:solidFill>
                <a:effectLst/>
                <a:latin typeface="Helvetica"/>
                <a:cs typeface="Arial" pitchFamily="34" charset="0"/>
              </a:rPr>
              <a:t>                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E2614F"/>
                </a:solidFill>
                <a:effectLst/>
                <a:latin typeface="Helvetica"/>
                <a:cs typeface="Arial" pitchFamily="34" charset="0"/>
              </a:rPr>
              <a:t>Donella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E2614F"/>
                </a:solidFill>
                <a:effectLst/>
                <a:latin typeface="Helvetica"/>
                <a:cs typeface="Arial" pitchFamily="34" charset="0"/>
              </a:rPr>
              <a:t> Meadows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ChangeArrowheads="1"/>
          </p:cNvSpPr>
          <p:nvPr/>
        </p:nvSpPr>
        <p:spPr bwMode="auto">
          <a:xfrm>
            <a:off x="0" y="-286590"/>
            <a:ext cx="65" cy="5731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DC8115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-225035"/>
            <a:ext cx="65" cy="4500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0" y="-225035"/>
            <a:ext cx="65" cy="4500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685800" y="674132"/>
            <a:ext cx="7992573" cy="54360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71396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Palatino Linotype" pitchFamily="18" charset="0"/>
              </a:rPr>
              <a:t>Education for Sustainability</a:t>
            </a:r>
          </a:p>
          <a:p>
            <a:pPr algn="ctr"/>
            <a:endParaRPr lang="en-US" sz="28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“An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education that prepares people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be far-seeing enough,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flexible enough,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nd wise enough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 contribute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the regenerative capacity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physical and social systems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upon which they depend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DC8115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E2614F"/>
                </a:solidFill>
                <a:effectLst/>
                <a:latin typeface="Helvetica"/>
                <a:cs typeface="Arial" pitchFamily="34" charset="0"/>
              </a:rPr>
              <a:t>                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E2614F"/>
                </a:solidFill>
                <a:effectLst/>
                <a:latin typeface="Helvetica"/>
                <a:cs typeface="Arial" pitchFamily="34" charset="0"/>
              </a:rPr>
              <a:t>Jaimie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E2614F"/>
                </a:solidFill>
                <a:effectLst/>
                <a:latin typeface="Helvetica"/>
                <a:cs typeface="Arial" pitchFamily="34" charset="0"/>
              </a:rPr>
              <a:t> P. Cloud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Imagine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2800" b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  </a:t>
            </a: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There is a shared understanding 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that schools have a responsibility to contribute 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to our individual and collective potential, 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  and to that of the living systems 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  upon which all life depends. </a:t>
            </a:r>
          </a:p>
          <a:p>
            <a:pPr algn="ctr" eaLnBrk="1" hangingPunct="1">
              <a:buFontTx/>
              <a:buNone/>
            </a:pPr>
            <a:endParaRPr lang="en-US" sz="2800" dirty="0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Imagine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dirty="0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800" dirty="0" smtClean="0">
              <a:ea typeface="ＭＳ Ｐゴシック" pitchFamily="-111" charset="-128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Schools are learning organizations.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Imagine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dirty="0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800" dirty="0" smtClean="0">
              <a:ea typeface="ＭＳ Ｐゴシック" pitchFamily="-111" charset="-128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The potential of having all our children in school with their teachers and mentors during the </a:t>
            </a:r>
            <a:r>
              <a:rPr lang="en-US" sz="2800" i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most favorable time</a:t>
            </a: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for learning…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Imagine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dirty="0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…and that we honor them with transformative learning experiences that prepare them to participate in, 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  and to lead with us 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  the shift toward a sustainable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Think About It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Every sector </a:t>
            </a:r>
          </a:p>
          <a:p>
            <a:pPr algn="ctr" eaLnBrk="1" hangingPunct="1">
              <a:buFontTx/>
              <a:buNone/>
            </a:pPr>
            <a:r>
              <a:rPr lang="en-US" sz="2400" i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food, buildings, business,  government,</a:t>
            </a:r>
          </a:p>
          <a:p>
            <a:pPr algn="ctr" eaLnBrk="1" hangingPunct="1">
              <a:buFontTx/>
              <a:buNone/>
            </a:pPr>
            <a:r>
              <a:rPr lang="en-US" sz="2400" i="1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higher education, urban and rural planning… 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is making the shift toward sustainability 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and even regeneration.</a:t>
            </a:r>
          </a:p>
          <a:p>
            <a:pPr algn="ctr" eaLnBrk="1" hangingPunct="1">
              <a:buFontTx/>
              <a:buNone/>
            </a:pPr>
            <a:endParaRPr lang="en-US" sz="2800" i="1" dirty="0" smtClean="0">
              <a:latin typeface="Calibri" pitchFamily="34" charset="0"/>
              <a:ea typeface="ＭＳ Ｐゴシック" pitchFamily="-111" charset="-128"/>
              <a:cs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solidFill>
                  <a:srgbClr val="E26100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   </a:t>
            </a:r>
            <a:r>
              <a:rPr lang="en-US" sz="2800" b="1" dirty="0" smtClean="0">
                <a:solidFill>
                  <a:srgbClr val="E26100"/>
                </a:solidFill>
                <a:latin typeface="Calibri" pitchFamily="34" charset="0"/>
                <a:ea typeface="ＭＳ Ｐゴシック" pitchFamily="-111" charset="-128"/>
                <a:cs typeface="Calibri" pitchFamily="34" charset="0"/>
              </a:rPr>
              <a:t>Where do they think they are going without all the children, young people and their teachers?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000"/>
      </a:accent5>
      <a:accent6>
        <a:srgbClr val="CC0099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320A105E643846A1A44A0327A24897" ma:contentTypeVersion="4" ma:contentTypeDescription="Create a new document." ma:contentTypeScope="" ma:versionID="f6f3369a24e64bc532573f828d59c791">
  <xsd:schema xmlns:xsd="http://www.w3.org/2001/XMLSchema" xmlns:p="http://schemas.microsoft.com/office/2006/metadata/properties" xmlns:ns2="ecfd3f40-7038-4d95-914a-67c74f7bb35e" targetNamespace="http://schemas.microsoft.com/office/2006/metadata/properties" ma:root="true" ma:fieldsID="c2d5c27346cf7bc277bb468c3967d8fa" ns2:_="">
    <xsd:import namespace="ecfd3f40-7038-4d95-914a-67c74f7bb35e"/>
    <xsd:element name="properties">
      <xsd:complexType>
        <xsd:sequence>
          <xsd:element name="documentManagement">
            <xsd:complexType>
              <xsd:all>
                <xsd:element ref="ns2:Workshop_x0020_Type" minOccurs="0"/>
                <xsd:element ref="ns2:Notes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cfd3f40-7038-4d95-914a-67c74f7bb35e" elementFormDefault="qualified">
    <xsd:import namespace="http://schemas.microsoft.com/office/2006/documentManagement/types"/>
    <xsd:element name="Workshop_x0020_Type" ma:index="8" nillable="true" ma:displayName="Doc Type" ma:format="Dropdown" ma:internalName="Workshop_x0020_Type">
      <xsd:simpleType>
        <xsd:restriction base="dms:Choice">
          <xsd:enumeration value="01. Cloud Basics"/>
          <xsd:enumeration value="02. Intro Workshop"/>
          <xsd:enumeration value="03. Client Tools"/>
          <xsd:enumeration value="04. Custom PPTs"/>
          <xsd:enumeration value="05. Rubrics"/>
          <xsd:enumeration value="06. Student Assessments"/>
        </xsd:restriction>
      </xsd:simpleType>
    </xsd:element>
    <xsd:element name="Notes0" ma:index="9" nillable="true" ma:displayName="Notes" ma:internalName="Notes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Workshop_x0020_Type xmlns="ecfd3f40-7038-4d95-914a-67c74f7bb35e">02. Intro Workshop</Workshop_x0020_Type>
    <Notes0 xmlns="ecfd3f40-7038-4d95-914a-67c74f7bb35e">Full One Day Workshop PPT Presentation </Notes0>
  </documentManagement>
</p:properties>
</file>

<file path=customXml/itemProps1.xml><?xml version="1.0" encoding="utf-8"?>
<ds:datastoreItem xmlns:ds="http://schemas.openxmlformats.org/officeDocument/2006/customXml" ds:itemID="{18A7D603-E03D-4F75-9215-D923A16D0FC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B713A8BF-13ED-4C56-A0BA-4A51D01C7C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4CA7DD-844E-44B9-8C4F-63317468E1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fd3f40-7038-4d95-914a-67c74f7bb35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E5F75878-3EDF-4482-8E10-162580D3F896}">
  <ds:schemaRefs>
    <ds:schemaRef ds:uri="http://schemas.microsoft.com/office/2006/metadata/properties"/>
    <ds:schemaRef ds:uri="ecfd3f40-7038-4d95-914a-67c74f7bb3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18689</TotalTime>
  <Words>694</Words>
  <Application>Microsoft Office PowerPoint</Application>
  <PresentationFormat>On-screen Show (4:3)</PresentationFormat>
  <Paragraphs>203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1_Default Design</vt:lpstr>
      <vt:lpstr>So What Kind of Future  do we Want?</vt:lpstr>
      <vt:lpstr>Slide 2</vt:lpstr>
      <vt:lpstr>Slide 3</vt:lpstr>
      <vt:lpstr>Slide 4</vt:lpstr>
      <vt:lpstr>Imagine</vt:lpstr>
      <vt:lpstr>Imagine</vt:lpstr>
      <vt:lpstr>Imagine</vt:lpstr>
      <vt:lpstr>Imagine</vt:lpstr>
      <vt:lpstr>Think About It</vt:lpstr>
      <vt:lpstr>Slide 10</vt:lpstr>
      <vt:lpstr>Questions to Consider</vt:lpstr>
      <vt:lpstr>Slide 12</vt:lpstr>
      <vt:lpstr>The Learning Self</vt:lpstr>
      <vt:lpstr>Slide 14</vt:lpstr>
      <vt:lpstr>Slide 15</vt:lpstr>
      <vt:lpstr>The Learning Self Core Knowledge</vt:lpstr>
      <vt:lpstr>Slide 17</vt:lpstr>
      <vt:lpstr>Slide 18</vt:lpstr>
      <vt:lpstr>Slide 19</vt:lpstr>
      <vt:lpstr>Slide 20</vt:lpstr>
      <vt:lpstr>Aligned Frameworks</vt:lpstr>
      <vt:lpstr>Slide 22</vt:lpstr>
      <vt:lpstr>The Cloud Institute at Work</vt:lpstr>
      <vt:lpstr>Slide 24</vt:lpstr>
    </vt:vector>
  </TitlesOfParts>
  <Company>Cloud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One Day Presentation</dc:title>
  <dc:creator>Jaimie Cloud</dc:creator>
  <cp:lastModifiedBy>Charlene Turner</cp:lastModifiedBy>
  <cp:revision>522</cp:revision>
  <dcterms:created xsi:type="dcterms:W3CDTF">2011-05-06T14:51:30Z</dcterms:created>
  <dcterms:modified xsi:type="dcterms:W3CDTF">2013-10-11T16:17:57Z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0">
    <vt:lpwstr/>
  </property>
  <property fmtid="{D5CDD505-2E9C-101B-9397-08002B2CF9AE}" pid="4" name="Subject">
    <vt:lpwstr/>
  </property>
  <property fmtid="{D5CDD505-2E9C-101B-9397-08002B2CF9AE}" pid="5" name="Keywords">
    <vt:lpwstr/>
  </property>
  <property fmtid="{D5CDD505-2E9C-101B-9397-08002B2CF9AE}" pid="6" name="_Author">
    <vt:lpwstr>leah Mayor</vt:lpwstr>
  </property>
  <property fmtid="{D5CDD505-2E9C-101B-9397-08002B2CF9AE}" pid="7" name="_Category">
    <vt:lpwstr/>
  </property>
  <property fmtid="{D5CDD505-2E9C-101B-9397-08002B2CF9AE}" pid="8" name="Slides">
    <vt:lpwstr>121</vt:lpwstr>
  </property>
  <property fmtid="{D5CDD505-2E9C-101B-9397-08002B2CF9AE}" pid="9" name="Categories">
    <vt:lpwstr/>
  </property>
  <property fmtid="{D5CDD505-2E9C-101B-9397-08002B2CF9AE}" pid="10" name="Approval Level">
    <vt:lpwstr/>
  </property>
  <property fmtid="{D5CDD505-2E9C-101B-9397-08002B2CF9AE}" pid="11" name="_Comments">
    <vt:lpwstr/>
  </property>
  <property fmtid="{D5CDD505-2E9C-101B-9397-08002B2CF9AE}" pid="12" name="Assigned To">
    <vt:lpwstr/>
  </property>
  <property fmtid="{D5CDD505-2E9C-101B-9397-08002B2CF9AE}" pid="13" name="Order">
    <vt:lpwstr>23100.0000000000</vt:lpwstr>
  </property>
</Properties>
</file>